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Dosis Light"/>
      <p:regular r:id="rId24"/>
      <p:bold r:id="rId25"/>
    </p:embeddedFont>
    <p:embeddedFont>
      <p:font typeface="Dosis"/>
      <p:regular r:id="rId26"/>
      <p:bold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Titillium Web"/>
      <p:regular r:id="rId32"/>
      <p:bold r:id="rId33"/>
      <p:italic r:id="rId34"/>
      <p:boldItalic r:id="rId35"/>
    </p:embeddedFont>
    <p:embeddedFont>
      <p:font typeface="Titillium Web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DosisLight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Dosis-regular.fntdata"/><Relationship Id="rId25" Type="http://schemas.openxmlformats.org/officeDocument/2006/relationships/font" Target="fonts/DosisLight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Dosi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TitilliumWeb-bold.fntdata"/><Relationship Id="rId10" Type="http://schemas.openxmlformats.org/officeDocument/2006/relationships/slide" Target="slides/slide5.xml"/><Relationship Id="rId32" Type="http://schemas.openxmlformats.org/officeDocument/2006/relationships/font" Target="fonts/TitilliumWeb-regular.fntdata"/><Relationship Id="rId13" Type="http://schemas.openxmlformats.org/officeDocument/2006/relationships/slide" Target="slides/slide8.xml"/><Relationship Id="rId35" Type="http://schemas.openxmlformats.org/officeDocument/2006/relationships/font" Target="fonts/TitilliumWeb-boldItalic.fntdata"/><Relationship Id="rId12" Type="http://schemas.openxmlformats.org/officeDocument/2006/relationships/slide" Target="slides/slide7.xml"/><Relationship Id="rId34" Type="http://schemas.openxmlformats.org/officeDocument/2006/relationships/font" Target="fonts/TitilliumWeb-italic.fntdata"/><Relationship Id="rId15" Type="http://schemas.openxmlformats.org/officeDocument/2006/relationships/slide" Target="slides/slide10.xml"/><Relationship Id="rId37" Type="http://schemas.openxmlformats.org/officeDocument/2006/relationships/font" Target="fonts/TitilliumWebLight-bold.fntdata"/><Relationship Id="rId14" Type="http://schemas.openxmlformats.org/officeDocument/2006/relationships/slide" Target="slides/slide9.xml"/><Relationship Id="rId36" Type="http://schemas.openxmlformats.org/officeDocument/2006/relationships/font" Target="fonts/TitilliumWebLight-regular.fntdata"/><Relationship Id="rId17" Type="http://schemas.openxmlformats.org/officeDocument/2006/relationships/slide" Target="slides/slide12.xml"/><Relationship Id="rId39" Type="http://schemas.openxmlformats.org/officeDocument/2006/relationships/font" Target="fonts/TitilliumWebLight-boldItalic.fntdata"/><Relationship Id="rId16" Type="http://schemas.openxmlformats.org/officeDocument/2006/relationships/slide" Target="slides/slide11.xml"/><Relationship Id="rId38" Type="http://schemas.openxmlformats.org/officeDocument/2006/relationships/font" Target="fonts/TitilliumWebLigh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2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10331828d25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10331828d25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7" name="Shape 3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8" name="Google Shape;3888;g10331828d2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9" name="Google Shape;3889;g10331828d2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5" name="Shape 3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" name="Google Shape;3896;g105e7af06dc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7" name="Google Shape;3897;g105e7af06dc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5" name="Shape 3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6" name="Google Shape;3906;g105e7af06dc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7" name="Google Shape;3907;g105e7af06dc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4" name="Shape 3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5" name="Google Shape;3915;g105e7af06dc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6" name="Google Shape;3916;g105e7af06dc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4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10331828d2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10331828d2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6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g10331828d2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8" name="Google Shape;3938;g10331828d2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3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4" name="Google Shape;3944;g105eb318b1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5" name="Google Shape;3945;g105eb318b1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0" name="Shape 3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" name="Google Shape;3951;g10331828d25_0_4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2" name="Google Shape;3952;g10331828d25_0_4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5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g1065dec419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7" name="Google Shape;3957;g1065dec419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9" name="Shape 3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" name="Google Shape;3840;g10331828d2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1" name="Google Shape;3841;g10331828d2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5" name="Shape 3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6" name="Google Shape;3846;g10331828d2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7" name="Google Shape;3847;g10331828d2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1" name="Shape 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2" name="Google Shape;3852;g10331828d2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3" name="Google Shape;3853;g10331828d2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7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g10331828d2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9" name="Google Shape;3859;g10331828d2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3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g10331828d2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5" name="Google Shape;3865;g10331828d2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9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g10331828d2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1" name="Google Shape;3871;g10331828d2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5" name="Shape 3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6" name="Google Shape;3876;g105145b7c99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7" name="Google Shape;3877;g105145b7c99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2" name="Google Shape;3882;g105145b7c99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3" name="Google Shape;3883;g105145b7c99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solidFill>
          <a:schemeClr val="accent5"/>
        </a:solidFill>
      </p:bgPr>
    </p:bg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5" name="Google Shape;3505;p1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_1">
    <p:bg>
      <p:bgPr>
        <a:solidFill>
          <a:schemeClr val="accent6"/>
        </a:solidFill>
      </p:bgPr>
    </p:bg>
    <p:spTree>
      <p:nvGrpSpPr>
        <p:cNvPr id="3506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Google Shape;3507;p12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08" name="Google Shape;3508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9" name="Google Shape;3669;p12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70" name="Google Shape;3670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1" name="Google Shape;3831;p12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/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28" name="Google Shape;528;p3"/>
          <p:cNvSpPr txBox="1"/>
          <p:nvPr>
            <p:ph idx="1" type="subTitle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chemeClr val="accent3"/>
        </a:solidFill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"/>
          <p:cNvSpPr txBox="1"/>
          <p:nvPr>
            <p:ph idx="1" type="body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i="1" sz="3000">
                <a:solidFill>
                  <a:schemeClr val="lt1"/>
                </a:solidFill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i="1" sz="3000">
                <a:solidFill>
                  <a:schemeClr val="lt1"/>
                </a:solidFill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i="1" sz="3000">
                <a:solidFill>
                  <a:schemeClr val="lt1"/>
                </a:solidFill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i="1" sz="3000">
                <a:solidFill>
                  <a:schemeClr val="lt1"/>
                </a:solidFill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i="1" sz="3000">
                <a:solidFill>
                  <a:schemeClr val="lt1"/>
                </a:solidFill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i="1" sz="3000">
                <a:solidFill>
                  <a:schemeClr val="lt1"/>
                </a:solidFill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i="1" sz="3000">
                <a:solidFill>
                  <a:schemeClr val="lt1"/>
                </a:solidFill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i="1" sz="3000">
                <a:solidFill>
                  <a:schemeClr val="lt1"/>
                </a:solidFill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i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6" name="Google Shape;1046;p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7" name="Google Shape;1047;p4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48" name="Google Shape;1048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9" name="Google Shape;1049;p4"/>
            <p:cNvSpPr/>
            <p:nvPr/>
          </p:nvSpPr>
          <p:spPr>
            <a:xfrm>
              <a:off x="8362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8362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8362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8362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8362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8362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362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362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8362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8362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362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362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362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8362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8362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362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362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8362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8362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8362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362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8362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8362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362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362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8362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8362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362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8362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362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362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362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362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8362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8362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9867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9867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9867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9867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9867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9867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9867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9867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9867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9867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9867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9867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9867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9867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9867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9867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9867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9867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9867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9867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9867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9867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9867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11372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11372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11372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11372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11372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11372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11372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11372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11372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11372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11372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1372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11372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11372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1372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11372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11372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11372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11372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1372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1372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"/>
            <p:cNvSpPr/>
            <p:nvPr/>
          </p:nvSpPr>
          <p:spPr>
            <a:xfrm>
              <a:off x="11372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9" name="Google Shape;1129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30" name="Google Shape;1130;p4"/>
            <p:cNvSpPr/>
            <p:nvPr/>
          </p:nvSpPr>
          <p:spPr>
            <a:xfrm>
              <a:off x="9867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9867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9867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9867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9867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9867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9867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9867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9867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9867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9867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9867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11372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11372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11372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11372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11372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11372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11372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11372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11372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11372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11372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11372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11372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12877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12877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12877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12877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12877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12877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12877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12877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12877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12877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12877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12877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12877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12877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12877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12877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12877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12877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12877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12877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14382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14382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14382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14382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14382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14382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14382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14382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14382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14382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14382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14382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14382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14382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14382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14382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14382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14382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14382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14382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14382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14382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14382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14382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14382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14382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4382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4382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14382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14382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14382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15887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15887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15887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15887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15887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15887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5887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5887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15887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15887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15887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15887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15887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15887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15887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15887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15887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15887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5887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17392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17392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7392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7392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17392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17392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7392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17392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17392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7392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17392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18897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188975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188975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18897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18897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20402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20402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20402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21907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23413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2642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2642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"/>
            <p:cNvSpPr/>
            <p:nvPr/>
          </p:nvSpPr>
          <p:spPr>
            <a:xfrm>
              <a:off x="32443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9" name="Google Shape;1249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50" name="Google Shape;1250;p4"/>
            <p:cNvSpPr/>
            <p:nvPr/>
          </p:nvSpPr>
          <p:spPr>
            <a:xfrm>
              <a:off x="15887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15887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"/>
            <p:cNvSpPr/>
            <p:nvPr/>
          </p:nvSpPr>
          <p:spPr>
            <a:xfrm>
              <a:off x="15887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"/>
            <p:cNvSpPr/>
            <p:nvPr/>
          </p:nvSpPr>
          <p:spPr>
            <a:xfrm>
              <a:off x="15887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15887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15887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17392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17392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17392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17392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17392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17392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17392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188975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188975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188975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188975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18897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188975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188975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188975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188975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18897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188975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188975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188975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188975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188975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188975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18897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188975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188975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20402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20402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20402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20402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20402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20402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20402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20402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20402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20402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20402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20402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20402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20402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20402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20402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20402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20402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20402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2190775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2190775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2190775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2190775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21907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21907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2190775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2190775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21907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2190775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21907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2190775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21907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21907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21907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2190775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21907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21907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2190775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21907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2190775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2190775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21907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21907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2190775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234130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23413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23413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23413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23413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23413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3413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3413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3413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3413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3413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3413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3413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23413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23413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234130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23413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23413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3413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23413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3413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3413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3413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23413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23413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23413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4918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4918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4918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4918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24918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249180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49180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4918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24918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249180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249180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24918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4918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249180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49180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49180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249180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249180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24918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249180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249180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4918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49180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49180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249180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2642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2642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2642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2642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2642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642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2642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642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2642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642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642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2642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2642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2642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2642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2642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2642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2642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2642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2642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2792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2792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2792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2792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2792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2792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2792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2792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2792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792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2792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792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2792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2792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2792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2792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2792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2792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294332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294332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294332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294332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294332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294332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294332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294332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294332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294332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294332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294332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294332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294332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294332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294332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294332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294332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3093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3093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3093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3093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3093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3093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3093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3093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3093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324435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32443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324435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324435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32443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324435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324435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324435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3394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3394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3394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33948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3394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3394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3545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3545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"/>
            <p:cNvSpPr/>
            <p:nvPr/>
          </p:nvSpPr>
          <p:spPr>
            <a:xfrm>
              <a:off x="3545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9" name="Google Shape;1459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60" name="Google Shape;1460;p4"/>
            <p:cNvSpPr/>
            <p:nvPr/>
          </p:nvSpPr>
          <p:spPr>
            <a:xfrm>
              <a:off x="12877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12877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"/>
            <p:cNvSpPr/>
            <p:nvPr/>
          </p:nvSpPr>
          <p:spPr>
            <a:xfrm>
              <a:off x="12877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"/>
            <p:cNvSpPr/>
            <p:nvPr/>
          </p:nvSpPr>
          <p:spPr>
            <a:xfrm>
              <a:off x="12877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12877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12877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12877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12877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12877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12877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12877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12877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12877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12877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12877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14382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14382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14382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14382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15887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5887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15887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5887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15887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15887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15887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15887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15887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15887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17392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17392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17392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17392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17392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17392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17392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17392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17392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17392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17392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17392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17392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17392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17392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17392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17392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188975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188975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188975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188975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188975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188975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188975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188975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188975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188975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188975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20402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20402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20402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20402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20402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20402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20402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20402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20402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20402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0402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20402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0402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21907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1907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4"/>
            <p:cNvSpPr/>
            <p:nvPr/>
          </p:nvSpPr>
          <p:spPr>
            <a:xfrm>
              <a:off x="21907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4"/>
            <p:cNvSpPr/>
            <p:nvPr/>
          </p:nvSpPr>
          <p:spPr>
            <a:xfrm>
              <a:off x="21907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4"/>
            <p:cNvSpPr/>
            <p:nvPr/>
          </p:nvSpPr>
          <p:spPr>
            <a:xfrm>
              <a:off x="21907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4"/>
            <p:cNvSpPr/>
            <p:nvPr/>
          </p:nvSpPr>
          <p:spPr>
            <a:xfrm>
              <a:off x="2190775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"/>
            <p:cNvSpPr/>
            <p:nvPr/>
          </p:nvSpPr>
          <p:spPr>
            <a:xfrm>
              <a:off x="21907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"/>
            <p:cNvSpPr/>
            <p:nvPr/>
          </p:nvSpPr>
          <p:spPr>
            <a:xfrm>
              <a:off x="21907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"/>
            <p:cNvSpPr/>
            <p:nvPr/>
          </p:nvSpPr>
          <p:spPr>
            <a:xfrm>
              <a:off x="2190775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4"/>
            <p:cNvSpPr/>
            <p:nvPr/>
          </p:nvSpPr>
          <p:spPr>
            <a:xfrm>
              <a:off x="23413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4"/>
            <p:cNvSpPr/>
            <p:nvPr/>
          </p:nvSpPr>
          <p:spPr>
            <a:xfrm>
              <a:off x="23413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"/>
            <p:cNvSpPr/>
            <p:nvPr/>
          </p:nvSpPr>
          <p:spPr>
            <a:xfrm>
              <a:off x="234130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"/>
            <p:cNvSpPr/>
            <p:nvPr/>
          </p:nvSpPr>
          <p:spPr>
            <a:xfrm>
              <a:off x="234130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"/>
            <p:cNvSpPr/>
            <p:nvPr/>
          </p:nvSpPr>
          <p:spPr>
            <a:xfrm>
              <a:off x="234130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23413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23413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234130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249180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"/>
            <p:cNvSpPr/>
            <p:nvPr/>
          </p:nvSpPr>
          <p:spPr>
            <a:xfrm>
              <a:off x="24918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"/>
            <p:cNvSpPr/>
            <p:nvPr/>
          </p:nvSpPr>
          <p:spPr>
            <a:xfrm>
              <a:off x="249180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"/>
            <p:cNvSpPr/>
            <p:nvPr/>
          </p:nvSpPr>
          <p:spPr>
            <a:xfrm>
              <a:off x="24918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"/>
            <p:cNvSpPr/>
            <p:nvPr/>
          </p:nvSpPr>
          <p:spPr>
            <a:xfrm>
              <a:off x="24918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"/>
            <p:cNvSpPr/>
            <p:nvPr/>
          </p:nvSpPr>
          <p:spPr>
            <a:xfrm>
              <a:off x="2642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"/>
            <p:cNvSpPr/>
            <p:nvPr/>
          </p:nvSpPr>
          <p:spPr>
            <a:xfrm>
              <a:off x="2642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"/>
            <p:cNvSpPr/>
            <p:nvPr/>
          </p:nvSpPr>
          <p:spPr>
            <a:xfrm>
              <a:off x="2642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"/>
            <p:cNvSpPr/>
            <p:nvPr/>
          </p:nvSpPr>
          <p:spPr>
            <a:xfrm>
              <a:off x="2642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"/>
            <p:cNvSpPr/>
            <p:nvPr/>
          </p:nvSpPr>
          <p:spPr>
            <a:xfrm>
              <a:off x="2642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"/>
            <p:cNvSpPr/>
            <p:nvPr/>
          </p:nvSpPr>
          <p:spPr>
            <a:xfrm>
              <a:off x="2792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"/>
            <p:cNvSpPr/>
            <p:nvPr/>
          </p:nvSpPr>
          <p:spPr>
            <a:xfrm>
              <a:off x="294332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"/>
            <p:cNvSpPr/>
            <p:nvPr/>
          </p:nvSpPr>
          <p:spPr>
            <a:xfrm>
              <a:off x="294332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"/>
            <p:cNvSpPr/>
            <p:nvPr/>
          </p:nvSpPr>
          <p:spPr>
            <a:xfrm>
              <a:off x="3093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"/>
            <p:cNvSpPr/>
            <p:nvPr/>
          </p:nvSpPr>
          <p:spPr>
            <a:xfrm>
              <a:off x="3394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"/>
            <p:cNvSpPr/>
            <p:nvPr/>
          </p:nvSpPr>
          <p:spPr>
            <a:xfrm>
              <a:off x="3545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565" name="Google Shape;1565;p5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0" name="Google Shape;1840;p5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43" name="Google Shape;1843;p6"/>
          <p:cNvSpPr txBox="1"/>
          <p:nvPr>
            <p:ph idx="1" type="body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844" name="Google Shape;1844;p6"/>
          <p:cNvSpPr txBox="1"/>
          <p:nvPr>
            <p:ph idx="2" type="body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845" name="Google Shape;1845;p6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46" name="Google Shape;1846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7" name="Google Shape;1847;p6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4" name="Google Shape;1904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5" name="Google Shape;1905;p6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6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7" name="Google Shape;1967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8" name="Google Shape;1968;p6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9" name="Google Shape;2069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70" name="Google Shape;2070;p6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7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122" name="Google Shape;2122;p7"/>
          <p:cNvSpPr txBox="1"/>
          <p:nvPr>
            <p:ph idx="1" type="body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3" name="Google Shape;2123;p7"/>
          <p:cNvSpPr txBox="1"/>
          <p:nvPr>
            <p:ph idx="2" type="body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4" name="Google Shape;2124;p7"/>
          <p:cNvSpPr txBox="1"/>
          <p:nvPr>
            <p:ph idx="3" type="body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25" name="Google Shape;2125;p7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26" name="Google Shape;2126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7" name="Google Shape;2127;p7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4" name="Google Shape;2184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5" name="Google Shape;2185;p7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7" name="Google Shape;2247;p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8" name="Google Shape;2248;p7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7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9" name="Google Shape;2349;p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50" name="Google Shape;2350;p7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7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02" name="Google Shape;2402;p8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03" name="Google Shape;2403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4" name="Google Shape;2404;p8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1" name="Google Shape;2461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2" name="Google Shape;2462;p8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4" name="Google Shape;2524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5" name="Google Shape;2525;p8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6" name="Google Shape;2626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7" name="Google Shape;2627;p8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9"/>
          <p:cNvSpPr txBox="1"/>
          <p:nvPr>
            <p:ph idx="1" type="body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679" name="Google Shape;2679;p9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80" name="Google Shape;2680;p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81" name="Google Shape;2681;p9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9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9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9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9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9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9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9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9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9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9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9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9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9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9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9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9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9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9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9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9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9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9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9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9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9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9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9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9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9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9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9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9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9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9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9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9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9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9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9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9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9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9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9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9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9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9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9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9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9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9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9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9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9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9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9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9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8" name="Google Shape;2738;p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39" name="Google Shape;2739;p9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9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9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9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9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9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9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9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9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9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9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9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9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9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9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9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9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9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9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9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9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9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9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9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9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9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9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9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9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9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9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9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9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9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9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9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9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9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9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9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9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9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9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9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9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9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9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9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9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9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9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9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9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9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9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9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9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9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9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9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9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9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1" name="Google Shape;2801;p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802" name="Google Shape;2802;p9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9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9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9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9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9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9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9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9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9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9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9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9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9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9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9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9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9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9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9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9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9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9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9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9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9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9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9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9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9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9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9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9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9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9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9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9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9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9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9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9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9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9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9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9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9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9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9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9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9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9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9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9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9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9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9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9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9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9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9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9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9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9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9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9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9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9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9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9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9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9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9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9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9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9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9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9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9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9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9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9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9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9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9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9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9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9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9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9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9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9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9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9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9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9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9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9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9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9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9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9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3" name="Google Shape;2903;p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904" name="Google Shape;2904;p9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9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9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9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9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9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9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9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9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9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9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9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9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9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9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9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9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9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9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9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9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9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9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9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9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9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9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9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9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9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9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9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9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9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9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9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9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9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9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9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9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9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9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9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9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9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9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9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9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9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54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0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56" name="Google Shape;2956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7" name="Google Shape;2957;p10"/>
            <p:cNvSpPr/>
            <p:nvPr/>
          </p:nvSpPr>
          <p:spPr>
            <a:xfrm>
              <a:off x="5307800" y="2381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6896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8401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1411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7432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18937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1947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4957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29473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3988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0008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4524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6029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49039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307800" y="53554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54583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4" name="Google Shape;3014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5" name="Google Shape;3015;p10"/>
            <p:cNvSpPr/>
            <p:nvPr/>
          </p:nvSpPr>
          <p:spPr>
            <a:xfrm>
              <a:off x="54583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4583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60882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7593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59098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060375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2108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10"/>
            <p:cNvSpPr/>
            <p:nvPr/>
          </p:nvSpPr>
          <p:spPr>
            <a:xfrm>
              <a:off x="651190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7" name="Google Shape;3077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8" name="Google Shape;3078;p10"/>
            <p:cNvSpPr/>
            <p:nvPr/>
          </p:nvSpPr>
          <p:spPr>
            <a:xfrm>
              <a:off x="57593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7593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590985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4422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060375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35493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3019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210875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3886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53912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9906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2917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159270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0442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3452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27968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0978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24832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5493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6998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38503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1514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3019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475345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054450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361375" y="5204975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12917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511900" y="52049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6662400" y="26462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9" name="Google Shape;3179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0" name="Google Shape;3180;p10"/>
            <p:cNvSpPr/>
            <p:nvPr/>
          </p:nvSpPr>
          <p:spPr>
            <a:xfrm>
              <a:off x="560882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27968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608825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17432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29473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0978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38503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4524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759350" y="505445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53912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9906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1592700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1947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24957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33988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15140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6029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47534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5909850" y="53554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3886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8401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1411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18937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20442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060375" y="4000875"/>
              <a:ext cx="121400" cy="121425"/>
            </a:xfrm>
            <a:custGeom>
              <a:rect b="b" l="l" r="r" t="t"/>
              <a:pathLst>
                <a:path extrusionOk="0" h="4857" w="4856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2381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6896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23452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24832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210875" y="3699875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1442200"/>
              <a:ext cx="121425" cy="121400"/>
            </a:xfrm>
            <a:custGeom>
              <a:rect b="b" l="l" r="r" t="t"/>
              <a:pathLst>
                <a:path extrusionOk="0" h="4856" w="4857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361375" y="2646275"/>
              <a:ext cx="121425" cy="121425"/>
            </a:xfrm>
            <a:custGeom>
              <a:rect b="b" l="l" r="r" t="t"/>
              <a:pathLst>
                <a:path extrusionOk="0" h="4857" w="4857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6662400" y="4903950"/>
              <a:ext cx="121400" cy="121400"/>
            </a:xfrm>
            <a:custGeom>
              <a:rect b="b" l="l" r="r" t="t"/>
              <a:pathLst>
                <a:path extrusionOk="0" h="4856" w="4856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Light"/>
              <a:buNone/>
              <a:defRPr sz="36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5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/>
          <p:nvPr>
            <p:ph type="ctrTitle"/>
          </p:nvPr>
        </p:nvSpPr>
        <p:spPr>
          <a:xfrm>
            <a:off x="422100" y="2934750"/>
            <a:ext cx="56103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9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Tutoring Service Database</a:t>
            </a:r>
            <a:endParaRPr sz="7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7" name="Google Shape;3837;p13"/>
          <p:cNvSpPr txBox="1"/>
          <p:nvPr/>
        </p:nvSpPr>
        <p:spPr>
          <a:xfrm>
            <a:off x="573000" y="3723750"/>
            <a:ext cx="5308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Mark Baker, Sasha Campbell, Tyler Crenshaw, Kelly Gest, Megan Gest, Narottam Jajodia, Olabisi Osibogun, and Sherilyn Selvakumar</a:t>
            </a:r>
            <a:endParaRPr>
              <a:solidFill>
                <a:srgbClr val="FFFFFF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838" name="Google Shape;3838;p13"/>
          <p:cNvSpPr txBox="1"/>
          <p:nvPr>
            <p:ph type="ctrTitle"/>
          </p:nvPr>
        </p:nvSpPr>
        <p:spPr>
          <a:xfrm>
            <a:off x="422100" y="1224525"/>
            <a:ext cx="56103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9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Group 5</a:t>
            </a:r>
            <a:endParaRPr sz="7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0" name="Shape 3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" name="Google Shape;3891;p22"/>
          <p:cNvSpPr txBox="1"/>
          <p:nvPr>
            <p:ph type="title"/>
          </p:nvPr>
        </p:nvSpPr>
        <p:spPr>
          <a:xfrm>
            <a:off x="0" y="0"/>
            <a:ext cx="8345400" cy="7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Montserrat"/>
                <a:ea typeface="Montserrat"/>
                <a:cs typeface="Montserrat"/>
                <a:sym typeface="Montserrat"/>
              </a:rPr>
              <a:t>Database Insertion: </a:t>
            </a:r>
            <a:r>
              <a:rPr lang="en" sz="3200">
                <a:latin typeface="Montserrat"/>
                <a:ea typeface="Montserrat"/>
                <a:cs typeface="Montserrat"/>
                <a:sym typeface="Montserrat"/>
              </a:rPr>
              <a:t>Customer Table</a:t>
            </a:r>
            <a:endParaRPr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2" name="Google Shape;3892;p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3" name="Google Shape;38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75" y="637025"/>
            <a:ext cx="7655157" cy="18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4" name="Google Shape;389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75" y="2489475"/>
            <a:ext cx="7208751" cy="25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8" name="Shape 3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" name="Google Shape;3899;p23"/>
          <p:cNvSpPr txBox="1"/>
          <p:nvPr>
            <p:ph type="title"/>
          </p:nvPr>
        </p:nvSpPr>
        <p:spPr>
          <a:xfrm>
            <a:off x="152400" y="-14375"/>
            <a:ext cx="9144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Database Insertion: Credit Card &amp; Course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0" name="Google Shape;3900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1" name="Google Shape;3901;p23"/>
          <p:cNvPicPr preferRelativeResize="0"/>
          <p:nvPr/>
        </p:nvPicPr>
        <p:blipFill rotWithShape="1">
          <a:blip r:embed="rId3">
            <a:alphaModFix/>
          </a:blip>
          <a:srcRect b="0" l="0" r="15131" t="0"/>
          <a:stretch/>
        </p:blipFill>
        <p:spPr>
          <a:xfrm>
            <a:off x="270525" y="874175"/>
            <a:ext cx="4301475" cy="16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2" name="Google Shape;390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00" y="2752000"/>
            <a:ext cx="2711682" cy="18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3" name="Google Shape;3903;p23"/>
          <p:cNvPicPr preferRelativeResize="0"/>
          <p:nvPr/>
        </p:nvPicPr>
        <p:blipFill rotWithShape="1">
          <a:blip r:embed="rId5">
            <a:alphaModFix/>
          </a:blip>
          <a:srcRect b="64611" l="0" r="57464" t="0"/>
          <a:stretch/>
        </p:blipFill>
        <p:spPr>
          <a:xfrm>
            <a:off x="4681450" y="984700"/>
            <a:ext cx="3159254" cy="16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4" name="Google Shape;390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1457" y="2823950"/>
            <a:ext cx="2474676" cy="21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8" name="Shape 3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9" name="Google Shape;3909;p24"/>
          <p:cNvSpPr txBox="1"/>
          <p:nvPr>
            <p:ph type="title"/>
          </p:nvPr>
        </p:nvSpPr>
        <p:spPr>
          <a:xfrm>
            <a:off x="0" y="-55225"/>
            <a:ext cx="8973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Montserrat"/>
                <a:ea typeface="Montserrat"/>
                <a:cs typeface="Montserrat"/>
                <a:sym typeface="Montserrat"/>
              </a:rPr>
              <a:t>Database Insertion: </a:t>
            </a:r>
            <a:r>
              <a:rPr lang="en" sz="2600">
                <a:latin typeface="Montserrat"/>
                <a:ea typeface="Montserrat"/>
                <a:cs typeface="Montserrat"/>
                <a:sym typeface="Montserrat"/>
              </a:rPr>
              <a:t>Professor &amp; StudyPacket</a:t>
            </a:r>
            <a:endParaRPr sz="3400"/>
          </a:p>
        </p:txBody>
      </p:sp>
      <p:pic>
        <p:nvPicPr>
          <p:cNvPr id="3910" name="Google Shape;39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50" y="802175"/>
            <a:ext cx="59436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1" name="Google Shape;3911;p24"/>
          <p:cNvPicPr preferRelativeResize="0"/>
          <p:nvPr/>
        </p:nvPicPr>
        <p:blipFill rotWithShape="1">
          <a:blip r:embed="rId4">
            <a:alphaModFix/>
          </a:blip>
          <a:srcRect b="0" l="0" r="2572" t="41551"/>
          <a:stretch/>
        </p:blipFill>
        <p:spPr>
          <a:xfrm>
            <a:off x="2597475" y="1288000"/>
            <a:ext cx="3136625" cy="148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2" name="Google Shape;391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700" y="3126800"/>
            <a:ext cx="594360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3" name="Google Shape;3913;p24"/>
          <p:cNvPicPr preferRelativeResize="0"/>
          <p:nvPr/>
        </p:nvPicPr>
        <p:blipFill rotWithShape="1">
          <a:blip r:embed="rId6">
            <a:alphaModFix/>
          </a:blip>
          <a:srcRect b="0" l="0" r="0" t="38370"/>
          <a:stretch/>
        </p:blipFill>
        <p:spPr>
          <a:xfrm>
            <a:off x="4282000" y="3471500"/>
            <a:ext cx="3363450" cy="11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7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8" name="Google Shape;3918;p25"/>
          <p:cNvSpPr txBox="1"/>
          <p:nvPr>
            <p:ph type="title"/>
          </p:nvPr>
        </p:nvSpPr>
        <p:spPr>
          <a:xfrm>
            <a:off x="0" y="-55225"/>
            <a:ext cx="8973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Montserrat"/>
                <a:ea typeface="Montserrat"/>
                <a:cs typeface="Montserrat"/>
                <a:sym typeface="Montserrat"/>
              </a:rPr>
              <a:t>Database Insertion: Subscription &amp; Employee</a:t>
            </a:r>
            <a:endParaRPr sz="3400"/>
          </a:p>
        </p:txBody>
      </p:sp>
      <p:pic>
        <p:nvPicPr>
          <p:cNvPr id="3919" name="Google Shape;39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75" y="802175"/>
            <a:ext cx="594360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0" name="Google Shape;3920;p25"/>
          <p:cNvPicPr preferRelativeResize="0"/>
          <p:nvPr/>
        </p:nvPicPr>
        <p:blipFill rotWithShape="1">
          <a:blip r:embed="rId4">
            <a:alphaModFix/>
          </a:blip>
          <a:srcRect b="0" l="0" r="0" t="40702"/>
          <a:stretch/>
        </p:blipFill>
        <p:spPr>
          <a:xfrm>
            <a:off x="2883312" y="1094225"/>
            <a:ext cx="3377374" cy="13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1" name="Google Shape;392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475" y="2660900"/>
            <a:ext cx="4241996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2" name="Google Shape;3922;p25"/>
          <p:cNvSpPr/>
          <p:nvPr/>
        </p:nvSpPr>
        <p:spPr>
          <a:xfrm>
            <a:off x="6873900" y="2749213"/>
            <a:ext cx="2270100" cy="150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3" name="Google Shape;3923;p25"/>
          <p:cNvPicPr preferRelativeResize="0"/>
          <p:nvPr/>
        </p:nvPicPr>
        <p:blipFill rotWithShape="1">
          <a:blip r:embed="rId6">
            <a:alphaModFix/>
          </a:blip>
          <a:srcRect b="0" l="0" r="0" t="38529"/>
          <a:stretch/>
        </p:blipFill>
        <p:spPr>
          <a:xfrm>
            <a:off x="4731300" y="2849875"/>
            <a:ext cx="4242000" cy="1307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7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6"/>
          <p:cNvSpPr txBox="1"/>
          <p:nvPr>
            <p:ph type="title"/>
          </p:nvPr>
        </p:nvSpPr>
        <p:spPr>
          <a:xfrm>
            <a:off x="512225" y="50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Database Modification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29" name="Google Shape;39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925" y="2277050"/>
            <a:ext cx="2529650" cy="228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0" name="Google Shape;3930;p26"/>
          <p:cNvPicPr preferRelativeResize="0"/>
          <p:nvPr/>
        </p:nvPicPr>
        <p:blipFill rotWithShape="1">
          <a:blip r:embed="rId4">
            <a:alphaModFix/>
          </a:blip>
          <a:srcRect b="2884" l="0" r="32180" t="0"/>
          <a:stretch/>
        </p:blipFill>
        <p:spPr>
          <a:xfrm>
            <a:off x="3631000" y="3714000"/>
            <a:ext cx="4160375" cy="12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1" name="Google Shape;3931;p26"/>
          <p:cNvPicPr preferRelativeResize="0"/>
          <p:nvPr/>
        </p:nvPicPr>
        <p:blipFill rotWithShape="1">
          <a:blip r:embed="rId5">
            <a:alphaModFix/>
          </a:blip>
          <a:srcRect b="0" l="0" r="41486" t="50414"/>
          <a:stretch/>
        </p:blipFill>
        <p:spPr>
          <a:xfrm>
            <a:off x="3602150" y="1976375"/>
            <a:ext cx="4218075" cy="1260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2" name="Google Shape;3932;p26"/>
          <p:cNvCxnSpPr/>
          <p:nvPr/>
        </p:nvCxnSpPr>
        <p:spPr>
          <a:xfrm>
            <a:off x="4419200" y="3254825"/>
            <a:ext cx="0" cy="47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3" name="Google Shape;3933;p26"/>
          <p:cNvSpPr txBox="1"/>
          <p:nvPr/>
        </p:nvSpPr>
        <p:spPr>
          <a:xfrm>
            <a:off x="6646900" y="1669775"/>
            <a:ext cx="133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Titillium Web"/>
                <a:ea typeface="Titillium Web"/>
                <a:cs typeface="Titillium Web"/>
                <a:sym typeface="Titillium Web"/>
              </a:rPr>
              <a:t>Original Table</a:t>
            </a:r>
            <a:endParaRPr b="1" sz="13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34" name="Google Shape;3934;p26"/>
          <p:cNvSpPr txBox="1"/>
          <p:nvPr/>
        </p:nvSpPr>
        <p:spPr>
          <a:xfrm>
            <a:off x="6646900" y="3396700"/>
            <a:ext cx="133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Titillium Web"/>
                <a:ea typeface="Titillium Web"/>
                <a:cs typeface="Titillium Web"/>
                <a:sym typeface="Titillium Web"/>
              </a:rPr>
              <a:t>Modified </a:t>
            </a:r>
            <a:r>
              <a:rPr b="1" lang="en" sz="1300">
                <a:latin typeface="Titillium Web"/>
                <a:ea typeface="Titillium Web"/>
                <a:cs typeface="Titillium Web"/>
                <a:sym typeface="Titillium Web"/>
              </a:rPr>
              <a:t>Table</a:t>
            </a:r>
            <a:endParaRPr b="1" sz="13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935" name="Google Shape;3935;p26"/>
          <p:cNvSpPr txBox="1"/>
          <p:nvPr>
            <p:ph type="title"/>
          </p:nvPr>
        </p:nvSpPr>
        <p:spPr>
          <a:xfrm>
            <a:off x="766150" y="1491975"/>
            <a:ext cx="6917700" cy="4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Updating Customer First Name</a:t>
            </a:r>
            <a:endParaRPr sz="1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9" name="Shape 3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0" name="Google Shape;3940;p27"/>
          <p:cNvSpPr txBox="1"/>
          <p:nvPr>
            <p:ph type="title"/>
          </p:nvPr>
        </p:nvSpPr>
        <p:spPr>
          <a:xfrm>
            <a:off x="613750" y="5302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Database Queries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41" name="Google Shape;39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575" y="1892475"/>
            <a:ext cx="5362575" cy="28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2" name="Google Shape;3942;p27"/>
          <p:cNvSpPr txBox="1"/>
          <p:nvPr>
            <p:ph type="title"/>
          </p:nvPr>
        </p:nvSpPr>
        <p:spPr>
          <a:xfrm>
            <a:off x="766150" y="1491975"/>
            <a:ext cx="6917700" cy="4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Extracting First Names that start 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with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 S</a:t>
            </a:r>
            <a:endParaRPr sz="1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6" name="Shape 3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" name="Google Shape;3947;p28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Database Queries</a:t>
            </a:r>
            <a:endParaRPr/>
          </a:p>
        </p:txBody>
      </p:sp>
      <p:sp>
        <p:nvSpPr>
          <p:cNvPr id="3948" name="Google Shape;3948;p28"/>
          <p:cNvSpPr txBox="1"/>
          <p:nvPr>
            <p:ph type="title"/>
          </p:nvPr>
        </p:nvSpPr>
        <p:spPr>
          <a:xfrm>
            <a:off x="766150" y="1662225"/>
            <a:ext cx="2108700" cy="40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Joining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 Tables</a:t>
            </a:r>
            <a:endParaRPr sz="1900"/>
          </a:p>
        </p:txBody>
      </p:sp>
      <p:pic>
        <p:nvPicPr>
          <p:cNvPr id="3949" name="Google Shape;39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000" y="2128175"/>
            <a:ext cx="594360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3" name="Shape 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4" name="Google Shape;3954;p29"/>
          <p:cNvSpPr txBox="1"/>
          <p:nvPr>
            <p:ph type="ctrTitle"/>
          </p:nvPr>
        </p:nvSpPr>
        <p:spPr>
          <a:xfrm>
            <a:off x="431000" y="3495025"/>
            <a:ext cx="3660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Questions?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8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9" name="Google Shape;39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300" y="1293125"/>
            <a:ext cx="7575926" cy="3507826"/>
          </a:xfrm>
          <a:prstGeom prst="rect">
            <a:avLst/>
          </a:prstGeom>
          <a:noFill/>
          <a:ln>
            <a:noFill/>
          </a:ln>
        </p:spPr>
      </p:pic>
      <p:sp>
        <p:nvSpPr>
          <p:cNvPr id="3960" name="Google Shape;3960;p30"/>
          <p:cNvSpPr txBox="1"/>
          <p:nvPr>
            <p:ph idx="4294967295"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Example of Inserting a New Record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2" name="Shape 3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3" name="Google Shape;3843;p14"/>
          <p:cNvSpPr txBox="1"/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Business Model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4" name="Google Shape;3844;p14"/>
          <p:cNvSpPr txBox="1"/>
          <p:nvPr/>
        </p:nvSpPr>
        <p:spPr>
          <a:xfrm>
            <a:off x="265875" y="1628250"/>
            <a:ext cx="73113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Online tutoring service provides graduate business students at the University of Florida with electronic study packets made by tutors.</a:t>
            </a:r>
            <a:endParaRPr sz="13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Customers can subscribe by creating a free account to view all available study packets.</a:t>
            </a:r>
            <a:endParaRPr sz="13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"/>
              <a:buChar char="○"/>
            </a:pPr>
            <a:r>
              <a:rPr lang="en"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There is only one annual </a:t>
            </a:r>
            <a:r>
              <a:rPr lang="en"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subscription</a:t>
            </a:r>
            <a:r>
              <a:rPr lang="en"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 level.</a:t>
            </a:r>
            <a:endParaRPr sz="13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Our entities include: Customer, Employee, Course, Subscription, Study Packet, Credit Card, and Professor.</a:t>
            </a:r>
            <a:endParaRPr sz="130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8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p15"/>
          <p:cNvSpPr txBox="1"/>
          <p:nvPr>
            <p:ph type="title"/>
          </p:nvPr>
        </p:nvSpPr>
        <p:spPr>
          <a:xfrm>
            <a:off x="546500" y="62875"/>
            <a:ext cx="67611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Assumptions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0" name="Google Shape;3850;p15"/>
          <p:cNvSpPr txBox="1"/>
          <p:nvPr/>
        </p:nvSpPr>
        <p:spPr>
          <a:xfrm>
            <a:off x="593075" y="920275"/>
            <a:ext cx="69234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9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Font typeface="Montserrat"/>
              <a:buAutoNum type="arabicPeriod"/>
            </a:pPr>
            <a:r>
              <a:rPr lang="en" sz="125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An Employee cannot be a Customer</a:t>
            </a:r>
            <a:endParaRPr sz="125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Font typeface="Montserrat"/>
              <a:buAutoNum type="arabicPeriod"/>
            </a:pPr>
            <a:r>
              <a:rPr lang="en" sz="125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Multiple Professors can teach the same Course</a:t>
            </a:r>
            <a:endParaRPr sz="125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Font typeface="Montserrat"/>
              <a:buAutoNum type="arabicPeriod"/>
            </a:pPr>
            <a:r>
              <a:rPr lang="en" sz="125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One or many Credit Cards can be filed for one Customer</a:t>
            </a:r>
            <a:endParaRPr sz="125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Font typeface="Montserrat"/>
              <a:buAutoNum type="arabicPeriod"/>
            </a:pPr>
            <a:r>
              <a:rPr lang="en" sz="125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One or many Customers subscribes to one or many Study Packets </a:t>
            </a:r>
            <a:endParaRPr sz="125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Font typeface="Montserrat"/>
              <a:buAutoNum type="arabicPeriod"/>
            </a:pPr>
            <a:r>
              <a:rPr lang="en" sz="125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Each Professor can be associated with one to many Study Packets</a:t>
            </a:r>
            <a:endParaRPr sz="125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Font typeface="Montserrat"/>
              <a:buAutoNum type="arabicPeriod"/>
            </a:pPr>
            <a:r>
              <a:rPr lang="en" sz="125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Each Study Packet can be assigned to one or many Employees</a:t>
            </a:r>
            <a:endParaRPr sz="125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Font typeface="Montserrat"/>
              <a:buAutoNum type="arabicPeriod"/>
            </a:pPr>
            <a:r>
              <a:rPr lang="en" sz="125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An Employee is assigned to only one Study Packet</a:t>
            </a:r>
            <a:endParaRPr sz="125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7975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50"/>
              <a:buFont typeface="Montserrat"/>
              <a:buAutoNum type="arabicPeriod"/>
            </a:pPr>
            <a:r>
              <a:rPr lang="en" sz="125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A Professor can only teach one Course</a:t>
            </a:r>
            <a:endParaRPr sz="1250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4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5" name="Google Shape;38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025" y="167650"/>
            <a:ext cx="5394576" cy="49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856" name="Google Shape;3856;p16"/>
          <p:cNvSpPr txBox="1"/>
          <p:nvPr>
            <p:ph type="title"/>
          </p:nvPr>
        </p:nvSpPr>
        <p:spPr>
          <a:xfrm>
            <a:off x="3654800" y="284100"/>
            <a:ext cx="2999700" cy="77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ER Diagram</a:t>
            </a:r>
            <a:r>
              <a:rPr lang="en">
                <a:solidFill>
                  <a:schemeClr val="lt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   </a:t>
            </a:r>
            <a:endParaRPr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0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p17"/>
          <p:cNvSpPr txBox="1"/>
          <p:nvPr>
            <p:ph type="title"/>
          </p:nvPr>
        </p:nvSpPr>
        <p:spPr>
          <a:xfrm>
            <a:off x="-70725" y="-185025"/>
            <a:ext cx="8584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Normalized Logical Schema </a:t>
            </a:r>
            <a:r>
              <a:rPr lang="en" sz="2900">
                <a:latin typeface="Montserrat"/>
                <a:ea typeface="Montserrat"/>
                <a:cs typeface="Montserrat"/>
                <a:sym typeface="Montserrat"/>
              </a:rPr>
              <a:t>(3 NF)</a:t>
            </a:r>
            <a:endParaRPr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62" name="Google Shape;3862;p17"/>
          <p:cNvPicPr preferRelativeResize="0"/>
          <p:nvPr/>
        </p:nvPicPr>
        <p:blipFill rotWithShape="1">
          <a:blip r:embed="rId3">
            <a:alphaModFix/>
          </a:blip>
          <a:srcRect b="0" l="0" r="2257" t="0"/>
          <a:stretch/>
        </p:blipFill>
        <p:spPr>
          <a:xfrm>
            <a:off x="94550" y="672375"/>
            <a:ext cx="7339500" cy="43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6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18"/>
          <p:cNvSpPr txBox="1"/>
          <p:nvPr>
            <p:ph type="title"/>
          </p:nvPr>
        </p:nvSpPr>
        <p:spPr>
          <a:xfrm>
            <a:off x="0" y="-48000"/>
            <a:ext cx="79314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Physical Storage: B+ Tree Index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68" name="Google Shape;38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1275"/>
            <a:ext cx="7505025" cy="324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2" name="Shape 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3" name="Google Shape;3873;p19"/>
          <p:cNvPicPr preferRelativeResize="0"/>
          <p:nvPr/>
        </p:nvPicPr>
        <p:blipFill rotWithShape="1">
          <a:blip r:embed="rId3">
            <a:alphaModFix/>
          </a:blip>
          <a:srcRect b="0" l="0" r="0" t="1058"/>
          <a:stretch/>
        </p:blipFill>
        <p:spPr>
          <a:xfrm>
            <a:off x="0" y="35550"/>
            <a:ext cx="5117199" cy="5107951"/>
          </a:xfrm>
          <a:prstGeom prst="rect">
            <a:avLst/>
          </a:prstGeom>
          <a:noFill/>
          <a:ln>
            <a:noFill/>
          </a:ln>
        </p:spPr>
      </p:pic>
      <p:sp>
        <p:nvSpPr>
          <p:cNvPr id="3874" name="Google Shape;3874;p19"/>
          <p:cNvSpPr txBox="1"/>
          <p:nvPr>
            <p:ph type="title"/>
          </p:nvPr>
        </p:nvSpPr>
        <p:spPr>
          <a:xfrm>
            <a:off x="4708950" y="3922025"/>
            <a:ext cx="4606500" cy="7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Database Creation</a:t>
            </a:r>
            <a:endParaRPr sz="3700"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8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p20"/>
          <p:cNvSpPr txBox="1"/>
          <p:nvPr>
            <p:ph type="title"/>
          </p:nvPr>
        </p:nvSpPr>
        <p:spPr>
          <a:xfrm>
            <a:off x="4708950" y="3922025"/>
            <a:ext cx="4606500" cy="7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Database Creation</a:t>
            </a:r>
            <a:endParaRPr sz="3700"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80" name="Google Shape;3880;p20"/>
          <p:cNvPicPr preferRelativeResize="0"/>
          <p:nvPr/>
        </p:nvPicPr>
        <p:blipFill rotWithShape="1">
          <a:blip r:embed="rId3">
            <a:alphaModFix/>
          </a:blip>
          <a:srcRect b="2714" l="0" r="862" t="0"/>
          <a:stretch/>
        </p:blipFill>
        <p:spPr>
          <a:xfrm>
            <a:off x="356900" y="230225"/>
            <a:ext cx="6129973" cy="36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4" name="Shape 3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5" name="Google Shape;3885;p21"/>
          <p:cNvSpPr txBox="1"/>
          <p:nvPr>
            <p:ph type="title"/>
          </p:nvPr>
        </p:nvSpPr>
        <p:spPr>
          <a:xfrm>
            <a:off x="4708950" y="3922025"/>
            <a:ext cx="4606500" cy="77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Database Creation</a:t>
            </a:r>
            <a:endParaRPr sz="3700"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86" name="Google Shape;38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50" y="261875"/>
            <a:ext cx="5625401" cy="37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